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3"/>
  </p:notesMasterIdLst>
  <p:sldIdLst>
    <p:sldId id="256" r:id="rId4"/>
    <p:sldId id="259" r:id="rId5"/>
    <p:sldId id="260" r:id="rId6"/>
    <p:sldId id="264" r:id="rId7"/>
    <p:sldId id="265" r:id="rId8"/>
    <p:sldId id="268" r:id="rId9"/>
    <p:sldId id="266" r:id="rId10"/>
    <p:sldId id="267" r:id="rId11"/>
    <p:sldId id="278" r:id="rId12"/>
    <p:sldId id="271" r:id="rId13"/>
    <p:sldId id="258" r:id="rId14"/>
    <p:sldId id="261" r:id="rId15"/>
    <p:sldId id="274" r:id="rId16"/>
    <p:sldId id="275" r:id="rId17"/>
    <p:sldId id="276" r:id="rId18"/>
    <p:sldId id="273" r:id="rId19"/>
    <p:sldId id="277" r:id="rId20"/>
    <p:sldId id="263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73648" autoAdjust="0"/>
  </p:normalViewPr>
  <p:slideViewPr>
    <p:cSldViewPr snapToGrid="0">
      <p:cViewPr varScale="1">
        <p:scale>
          <a:sx n="86" d="100"/>
          <a:sy n="86" d="100"/>
        </p:scale>
        <p:origin x="23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A05B9-6090-403D-BE65-5F96E415093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015D-D6DE-47A4-A897-6C95E416C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3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015D-D6DE-47A4-A897-6C95E416C1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6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015D-D6DE-47A4-A897-6C95E416C1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9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b="0" u="none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DDD39-17FD-45A1-A135-E7E22705DA5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69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9608-7312-4871-877D-AEB3C1744C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015D-D6DE-47A4-A897-6C95E416C1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31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015D-D6DE-47A4-A897-6C95E416C1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74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015D-D6DE-47A4-A897-6C95E416C1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47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015D-D6DE-47A4-A897-6C95E416C1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1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015D-D6DE-47A4-A897-6C95E416C1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96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defTabSz="924916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E4A95-ACC1-460E-80D1-5E4A1E40CD91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0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015D-D6DE-47A4-A897-6C95E416C1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1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b="1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E4A95-ACC1-460E-80D1-5E4A1E40CD9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2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E4A95-ACC1-460E-80D1-5E4A1E40CD9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29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4E21-5B3F-40D9-A868-040EEC6F18F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9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015D-D6DE-47A4-A897-6C95E416C1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08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015D-D6DE-47A4-A897-6C95E416C1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42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015D-D6DE-47A4-A897-6C95E416C1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17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015D-D6DE-47A4-A897-6C95E416C1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4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015D-D6DE-47A4-A897-6C95E416C1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5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35F4-EB3F-423D-836C-46D04379DA2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9025-498D-45B5-B6D6-853A7F87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35F4-EB3F-423D-836C-46D04379DA2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9025-498D-45B5-B6D6-853A7F87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4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35F4-EB3F-423D-836C-46D04379DA2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9025-498D-45B5-B6D6-853A7F87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1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EEF9-7CBE-498B-ABAE-D27A5B1BA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8A5-4FBC-4248-B9E0-78B43D8F38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80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EEF9-7CBE-498B-ABAE-D27A5B1BA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8A5-4FBC-4248-B9E0-78B43D8F38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50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EEF9-7CBE-498B-ABAE-D27A5B1BA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8A5-4FBC-4248-B9E0-78B43D8F38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89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EEF9-7CBE-498B-ABAE-D27A5B1BA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8A5-4FBC-4248-B9E0-78B43D8F38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88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EEF9-7CBE-498B-ABAE-D27A5B1BA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8A5-4FBC-4248-B9E0-78B43D8F38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1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EEF9-7CBE-498B-ABAE-D27A5B1BA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8A5-4FBC-4248-B9E0-78B43D8F38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66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EEF9-7CBE-498B-ABAE-D27A5B1BA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8A5-4FBC-4248-B9E0-78B43D8F38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40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EEF9-7CBE-498B-ABAE-D27A5B1BA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8A5-4FBC-4248-B9E0-78B43D8F38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0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35F4-EB3F-423D-836C-46D04379DA2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9025-498D-45B5-B6D6-853A7F87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33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EEF9-7CBE-498B-ABAE-D27A5B1BA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8A5-4FBC-4248-B9E0-78B43D8F38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75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EEF9-7CBE-498B-ABAE-D27A5B1BA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8A5-4FBC-4248-B9E0-78B43D8F38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64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EEF9-7CBE-498B-ABAE-D27A5B1BA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78A5-4FBC-4248-B9E0-78B43D8F38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7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8E46-C8E8-4BAB-85B5-9B92B716A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F9C-D683-40CB-89F2-265DBBECA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69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8E46-C8E8-4BAB-85B5-9B92B716A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F9C-D683-40CB-89F2-265DBBECA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1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8E46-C8E8-4BAB-85B5-9B92B716A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F9C-D683-40CB-89F2-265DBBECA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81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8E46-C8E8-4BAB-85B5-9B92B716A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F9C-D683-40CB-89F2-265DBBECA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53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8E46-C8E8-4BAB-85B5-9B92B716A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F9C-D683-40CB-89F2-265DBBECA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51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8E46-C8E8-4BAB-85B5-9B92B716A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F9C-D683-40CB-89F2-265DBBECA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21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8E46-C8E8-4BAB-85B5-9B92B716A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F9C-D683-40CB-89F2-265DBBECA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9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35F4-EB3F-423D-836C-46D04379DA2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9025-498D-45B5-B6D6-853A7F87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98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8E46-C8E8-4BAB-85B5-9B92B716A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F9C-D683-40CB-89F2-265DBBECA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89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8E46-C8E8-4BAB-85B5-9B92B716A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F9C-D683-40CB-89F2-265DBBECA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33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8E46-C8E8-4BAB-85B5-9B92B716A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F9C-D683-40CB-89F2-265DBBECA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41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8E46-C8E8-4BAB-85B5-9B92B716A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F9C-D683-40CB-89F2-265DBBECA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7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35F4-EB3F-423D-836C-46D04379DA2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9025-498D-45B5-B6D6-853A7F87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35F4-EB3F-423D-836C-46D04379DA2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9025-498D-45B5-B6D6-853A7F87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4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35F4-EB3F-423D-836C-46D04379DA2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9025-498D-45B5-B6D6-853A7F87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1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35F4-EB3F-423D-836C-46D04379DA2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9025-498D-45B5-B6D6-853A7F87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35F4-EB3F-423D-836C-46D04379DA2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9025-498D-45B5-B6D6-853A7F87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1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35F4-EB3F-423D-836C-46D04379DA2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9025-498D-45B5-B6D6-853A7F87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4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435F4-EB3F-423D-836C-46D04379DA2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F9025-498D-45B5-B6D6-853A7F87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0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9EEF9-7CBE-498B-ABAE-D27A5B1BA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778A5-4FBC-4248-B9E0-78B43D8F38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7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8E46-C8E8-4BAB-85B5-9B92B716A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8F9C-D683-40CB-89F2-265DBBECA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0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1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372099" y="674920"/>
            <a:ext cx="2922814" cy="5935683"/>
            <a:chOff x="5372099" y="674920"/>
            <a:chExt cx="2922814" cy="5935683"/>
          </a:xfrm>
        </p:grpSpPr>
        <p:grpSp>
          <p:nvGrpSpPr>
            <p:cNvPr id="16" name="Group 15"/>
            <p:cNvGrpSpPr/>
            <p:nvPr/>
          </p:nvGrpSpPr>
          <p:grpSpPr>
            <a:xfrm>
              <a:off x="5372099" y="674920"/>
              <a:ext cx="2922814" cy="4348842"/>
              <a:chOff x="5393871" y="1121231"/>
              <a:chExt cx="2922814" cy="4348842"/>
            </a:xfrm>
          </p:grpSpPr>
          <p:sp>
            <p:nvSpPr>
              <p:cNvPr id="6" name="Striped Right Arrow 5"/>
              <p:cNvSpPr/>
              <p:nvPr/>
            </p:nvSpPr>
            <p:spPr>
              <a:xfrm rot="5400000">
                <a:off x="4680857" y="1834245"/>
                <a:ext cx="4348842" cy="2922814"/>
              </a:xfrm>
              <a:prstGeom prst="stripedRightArrow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072108" y="4049483"/>
                <a:ext cx="171874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>
                    <a:solidFill>
                      <a:schemeClr val="bg1"/>
                    </a:solidFill>
                  </a:rPr>
                  <a:t>20.6%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050" name="Picture 2" descr="Image result for gas pump clip art whit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4" t="5387" r="13509" b="4378"/>
            <a:stretch/>
          </p:blipFill>
          <p:spPr bwMode="auto">
            <a:xfrm>
              <a:off x="6278899" y="5290462"/>
              <a:ext cx="1074401" cy="1320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821872" y="674920"/>
            <a:ext cx="2922814" cy="5935682"/>
            <a:chOff x="821872" y="674920"/>
            <a:chExt cx="2922814" cy="5935682"/>
          </a:xfrm>
        </p:grpSpPr>
        <p:grpSp>
          <p:nvGrpSpPr>
            <p:cNvPr id="8" name="Group 7"/>
            <p:cNvGrpSpPr/>
            <p:nvPr/>
          </p:nvGrpSpPr>
          <p:grpSpPr>
            <a:xfrm>
              <a:off x="821872" y="674920"/>
              <a:ext cx="2922814" cy="4348842"/>
              <a:chOff x="1061357" y="1121231"/>
              <a:chExt cx="2922814" cy="4348842"/>
            </a:xfrm>
          </p:grpSpPr>
          <p:sp>
            <p:nvSpPr>
              <p:cNvPr id="4" name="Striped Right Arrow 3"/>
              <p:cNvSpPr/>
              <p:nvPr/>
            </p:nvSpPr>
            <p:spPr>
              <a:xfrm rot="5400000">
                <a:off x="348343" y="1834245"/>
                <a:ext cx="4348842" cy="2922814"/>
              </a:xfrm>
              <a:prstGeom prst="stripedRightArrow">
                <a:avLst/>
              </a:prstGeom>
              <a:solidFill>
                <a:srgbClr val="EA464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674687" y="4049484"/>
                <a:ext cx="171874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>
                    <a:solidFill>
                      <a:schemeClr val="bg1"/>
                    </a:solidFill>
                  </a:rPr>
                  <a:t>16.2%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6318" t="5810" r="4792" b="5301"/>
            <a:stretch/>
          </p:blipFill>
          <p:spPr>
            <a:xfrm>
              <a:off x="1636587" y="5290461"/>
              <a:ext cx="1320142" cy="1320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80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1" name="Picture 3" descr="I:\Climate Response Plan - Brendle Group\Climate Leadership Academy 2015 - Internal\ClimateLeadersIcon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0"/>
            <a:ext cx="8572500" cy="1323975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609600"/>
            <a:ext cx="850392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3600" dirty="0">
                <a:solidFill>
                  <a:prstClr val="white">
                    <a:lumMod val="75000"/>
                  </a:prstClr>
                </a:solidFill>
              </a:rPr>
              <a:t> Budgeting</a:t>
            </a:r>
          </a:p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None/>
              <a:defRPr/>
            </a:pPr>
            <a:r>
              <a:rPr lang="en-US" sz="3600" dirty="0">
                <a:solidFill>
                  <a:prstClr val="white">
                    <a:lumMod val="75000"/>
                  </a:prstClr>
                </a:solidFill>
              </a:rPr>
              <a:t> </a:t>
            </a:r>
          </a:p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3600" dirty="0">
                <a:solidFill>
                  <a:prstClr val="white">
                    <a:lumMod val="75000"/>
                  </a:prstClr>
                </a:solidFill>
              </a:rPr>
              <a:t> Procurement Policies &amp; Process</a:t>
            </a:r>
          </a:p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None/>
              <a:defRPr/>
            </a:pPr>
            <a:endParaRPr lang="en-US" sz="3600" dirty="0">
              <a:solidFill>
                <a:prstClr val="white">
                  <a:lumMod val="75000"/>
                </a:prstClr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3600" dirty="0">
                <a:solidFill>
                  <a:prstClr val="white">
                    <a:lumMod val="75000"/>
                  </a:prstClr>
                </a:solidFill>
              </a:rPr>
              <a:t> Data Frequency &amp; Accessibility</a:t>
            </a:r>
          </a:p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None/>
              <a:defRPr/>
            </a:pPr>
            <a:endParaRPr lang="en-US" sz="3600" dirty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3600" dirty="0">
                <a:solidFill>
                  <a:prstClr val="black"/>
                </a:solidFill>
              </a:rPr>
              <a:t> Employee Engagement</a:t>
            </a:r>
          </a:p>
        </p:txBody>
      </p:sp>
    </p:spTree>
    <p:extLst>
      <p:ext uri="{BB962C8B-B14F-4D97-AF65-F5344CB8AC3E}">
        <p14:creationId xmlns:p14="http://schemas.microsoft.com/office/powerpoint/2010/main" val="31073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leartheairlogo_RG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085" y="9833"/>
            <a:ext cx="9151085" cy="42770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5311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ClearTheAirChallenge.org</a:t>
            </a:r>
            <a:endParaRPr lang="en-US" sz="40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0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292" t="31107" r="23230" b="5916"/>
          <a:stretch/>
        </p:blipFill>
        <p:spPr>
          <a:xfrm>
            <a:off x="0" y="619126"/>
            <a:ext cx="9151042" cy="567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604" t="37786" r="24167" b="9160"/>
          <a:stretch/>
        </p:blipFill>
        <p:spPr>
          <a:xfrm>
            <a:off x="0" y="1007076"/>
            <a:ext cx="9144000" cy="49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896" t="34542" r="26562" b="19275"/>
          <a:stretch/>
        </p:blipFill>
        <p:spPr>
          <a:xfrm>
            <a:off x="0" y="1028700"/>
            <a:ext cx="9134081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5656" r="23431" b="2149"/>
          <a:stretch/>
        </p:blipFill>
        <p:spPr>
          <a:xfrm>
            <a:off x="0" y="767258"/>
            <a:ext cx="9131300" cy="53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021" t="15267" r="23333" b="13550"/>
          <a:stretch/>
        </p:blipFill>
        <p:spPr>
          <a:xfrm>
            <a:off x="0" y="656133"/>
            <a:ext cx="9144000" cy="558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076" r="2292" b="8206"/>
          <a:stretch/>
        </p:blipFill>
        <p:spPr>
          <a:xfrm>
            <a:off x="0" y="1422402"/>
            <a:ext cx="9144004" cy="3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6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Climate Response Plan - Brendle Group\Salt Lake Climate Leaders 2015 - Internal\Climate Week 2015 Preparation\ClimateEmailThree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9144000" cy="3048000"/>
          </a:xfrm>
          <a:prstGeom prst="rect">
            <a:avLst/>
          </a:prstGeom>
          <a:noFill/>
        </p:spPr>
      </p:pic>
      <p:pic>
        <p:nvPicPr>
          <p:cNvPr id="1030" name="Picture 6" descr="https://static.wixstatic.com/media/26b4b3_10e131582c9d4e5194aebda932db5901.png/v1/fill/w_301,h_119,al_c,usm_0.66_1.00_0.01/26b4b3_10e131582c9d4e5194aebda932db59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664273"/>
            <a:ext cx="3019425" cy="1193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2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PT8476\Desktop\Subscriber Solar - May 10 2016 3 MW Announcement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6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:\Climate Response Plan - Brendle Group\Climate Leadership Academy 2015 - Internal\ClimateLeadersIcon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0"/>
            <a:ext cx="8572500" cy="1323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1219059"/>
            <a:ext cx="8119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1F497D">
                    <a:lumMod val="20000"/>
                    <a:lumOff val="80000"/>
                  </a:srgbClr>
                </a:solidFill>
              </a:rPr>
              <a:t> Decrease Energy Use in City Buildings by 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946215"/>
            <a:ext cx="7076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1F497D">
                    <a:lumMod val="20000"/>
                    <a:lumOff val="80000"/>
                  </a:srgbClr>
                </a:solidFill>
              </a:rPr>
              <a:t> Increase Renewable Energy by 2.5 MW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013" y="2815752"/>
            <a:ext cx="8222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1F497D">
                    <a:lumMod val="20000"/>
                    <a:lumOff val="80000"/>
                  </a:srgbClr>
                </a:solidFill>
              </a:rPr>
              <a:t> LEED Gold and Net Zero for New Construction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540360"/>
            <a:ext cx="7277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1F497D">
                    <a:lumMod val="20000"/>
                    <a:lumOff val="80000"/>
                  </a:srgbClr>
                </a:solidFill>
              </a:rPr>
              <a:t> 15% of On-Road Fleet as Clean Vehicles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314456"/>
            <a:ext cx="7479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 50% Low-Emissions Employee Commutes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465894"/>
            <a:ext cx="7224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buFont typeface="Wingdings" pitchFamily="2" charset="2"/>
              <a:buChar char="Ø"/>
              <a:defRPr sz="3200">
                <a:solidFill>
                  <a:srgbClr val="1F497D">
                    <a:lumMod val="20000"/>
                    <a:lumOff val="80000"/>
                  </a:srgbClr>
                </a:solidFill>
              </a:defRPr>
            </a:lvl1pPr>
          </a:lstStyle>
          <a:p>
            <a:r>
              <a:rPr lang="en-US" dirty="0"/>
              <a:t> 15% Reduced Carbon Footprint by 2015</a:t>
            </a:r>
          </a:p>
        </p:txBody>
      </p:sp>
    </p:spTree>
    <p:extLst>
      <p:ext uri="{BB962C8B-B14F-4D97-AF65-F5344CB8AC3E}">
        <p14:creationId xmlns:p14="http://schemas.microsoft.com/office/powerpoint/2010/main" val="37168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317" t="15213" r="50953" b="7143"/>
          <a:stretch/>
        </p:blipFill>
        <p:spPr>
          <a:xfrm>
            <a:off x="1987993" y="12482"/>
            <a:ext cx="5448212" cy="68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0" y="717755"/>
            <a:ext cx="9085006" cy="54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0" y="832155"/>
            <a:ext cx="9073461" cy="50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5" y="825913"/>
            <a:ext cx="9050786" cy="50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098" r="1532"/>
          <a:stretch/>
        </p:blipFill>
        <p:spPr>
          <a:xfrm>
            <a:off x="0" y="1271238"/>
            <a:ext cx="9043638" cy="43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89</Words>
  <Application>Microsoft Office PowerPoint</Application>
  <PresentationFormat>On-screen Show (4:3)</PresentationFormat>
  <Paragraphs>35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Ebrima</vt:lpstr>
      <vt:lpstr>Wingdings</vt:lpstr>
      <vt:lpstr>Wingdings 2</vt:lpstr>
      <vt:lpstr>Office Theme</vt:lpstr>
      <vt:lpstr>1_Office Theme</vt:lpstr>
      <vt:lpstr>18_Office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Poulson, Tyler</dc:creator>
  <cp:lastModifiedBy>Poulson, Tyler</cp:lastModifiedBy>
  <cp:revision>27</cp:revision>
  <dcterms:created xsi:type="dcterms:W3CDTF">2016-11-29T17:58:41Z</dcterms:created>
  <dcterms:modified xsi:type="dcterms:W3CDTF">2016-12-02T21:33:08Z</dcterms:modified>
</cp:coreProperties>
</file>